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  <p:sldMasterId id="2147483705" r:id="rId2"/>
    <p:sldMasterId id="2147483706" r:id="rId3"/>
    <p:sldMasterId id="2147483707" r:id="rId4"/>
    <p:sldMasterId id="2147483918" r:id="rId5"/>
  </p:sldMasterIdLst>
  <p:notesMasterIdLst>
    <p:notesMasterId r:id="rId33"/>
  </p:notesMasterIdLst>
  <p:handoutMasterIdLst>
    <p:handoutMasterId r:id="rId34"/>
  </p:handoutMasterIdLst>
  <p:sldIdLst>
    <p:sldId id="258" r:id="rId6"/>
    <p:sldId id="256" r:id="rId7"/>
    <p:sldId id="259" r:id="rId8"/>
    <p:sldId id="260" r:id="rId9"/>
    <p:sldId id="271" r:id="rId10"/>
    <p:sldId id="261" r:id="rId11"/>
    <p:sldId id="262" r:id="rId12"/>
    <p:sldId id="263" r:id="rId13"/>
    <p:sldId id="264" r:id="rId14"/>
    <p:sldId id="265" r:id="rId15"/>
    <p:sldId id="276" r:id="rId16"/>
    <p:sldId id="277" r:id="rId17"/>
    <p:sldId id="278" r:id="rId18"/>
    <p:sldId id="279" r:id="rId19"/>
    <p:sldId id="280" r:id="rId20"/>
    <p:sldId id="266" r:id="rId21"/>
    <p:sldId id="287" r:id="rId22"/>
    <p:sldId id="282" r:id="rId23"/>
    <p:sldId id="281" r:id="rId24"/>
    <p:sldId id="283" r:id="rId25"/>
    <p:sldId id="284" r:id="rId26"/>
    <p:sldId id="285" r:id="rId27"/>
    <p:sldId id="273" r:id="rId28"/>
    <p:sldId id="272" r:id="rId29"/>
    <p:sldId id="275" r:id="rId30"/>
    <p:sldId id="286" r:id="rId31"/>
    <p:sldId id="288" r:id="rId32"/>
  </p:sldIdLst>
  <p:sldSz cx="9144000" cy="6858000" type="screen4x3"/>
  <p:notesSz cx="6858000" cy="9296400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B7B2D"/>
    <a:srgbClr val="FFBF2A"/>
    <a:srgbClr val="FFC62A"/>
    <a:srgbClr val="F09B00"/>
    <a:srgbClr val="800000"/>
    <a:srgbClr val="3300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99" autoAdjust="0"/>
    <p:restoredTop sz="97665" autoAdjust="0"/>
  </p:normalViewPr>
  <p:slideViewPr>
    <p:cSldViewPr snapToGrid="0">
      <p:cViewPr>
        <p:scale>
          <a:sx n="75" d="100"/>
          <a:sy n="75" d="100"/>
        </p:scale>
        <p:origin x="-4840" y="-1600"/>
      </p:cViewPr>
      <p:guideLst>
        <p:guide orient="horz" pos="986"/>
        <p:guide orient="horz" pos="3841"/>
        <p:guide orient="horz" pos="1633"/>
        <p:guide orient="horz" pos="4185"/>
        <p:guide orient="horz" pos="1352"/>
        <p:guide pos="2168"/>
        <p:guide pos="173"/>
        <p:guide pos="5396"/>
        <p:guide pos="8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64" y="-5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tags" Target="tags/tag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B759A7-834D-4A7B-A750-D865FFC51EFE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FC42E2-F584-4C1B-A891-229A0847F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34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75997AD-2C4B-41E5-94B4-FD511F6BA35B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37050"/>
            <a:ext cx="4572000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73D723F-F387-4C03-BA10-D694A0BFF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6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35000"/>
      <a:defRPr sz="1200" kern="1200">
        <a:solidFill>
          <a:schemeClr val="tx1"/>
        </a:solidFill>
        <a:latin typeface="Times New Roman" pitchFamily="-80" charset="0"/>
        <a:ea typeface="+mn-ea"/>
        <a:cs typeface="+mn-cs"/>
      </a:defRPr>
    </a:lvl1pPr>
    <a:lvl2pPr marL="225425" indent="-11112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-80" charset="0"/>
        <a:ea typeface="+mn-ea"/>
        <a:cs typeface="+mn-cs"/>
      </a:defRPr>
    </a:lvl2pPr>
    <a:lvl3pPr marL="460375" indent="-120650" algn="l" rtl="0" eaLnBrk="0" fontAlgn="base" hangingPunct="0">
      <a:spcBef>
        <a:spcPct val="30000"/>
      </a:spcBef>
      <a:spcAft>
        <a:spcPct val="0"/>
      </a:spcAft>
      <a:buChar char="–"/>
      <a:defRPr sz="1100" kern="1200">
        <a:solidFill>
          <a:schemeClr val="tx1"/>
        </a:solidFill>
        <a:latin typeface="Times New Roman" pitchFamily="-80" charset="0"/>
        <a:ea typeface="+mn-ea"/>
        <a:cs typeface="+mn-cs"/>
      </a:defRPr>
    </a:lvl3pPr>
    <a:lvl4pPr marL="2352675" algn="l" rtl="0" eaLnBrk="0" fontAlgn="base" hangingPunct="0">
      <a:spcBef>
        <a:spcPct val="30000"/>
      </a:spcBef>
      <a:spcAft>
        <a:spcPct val="0"/>
      </a:spcAft>
      <a:buChar char="–"/>
      <a:defRPr sz="1100" kern="1200">
        <a:solidFill>
          <a:schemeClr val="tx1"/>
        </a:solidFill>
        <a:latin typeface="Times New Roman" pitchFamily="-80" charset="0"/>
        <a:ea typeface="+mn-ea"/>
        <a:cs typeface="+mn-cs"/>
      </a:defRPr>
    </a:lvl4pPr>
    <a:lvl5pPr marL="2466975" algn="l" rtl="0" eaLnBrk="0" fontAlgn="base" hangingPunct="0">
      <a:spcBef>
        <a:spcPct val="30000"/>
      </a:spcBef>
      <a:spcAft>
        <a:spcPct val="0"/>
      </a:spcAft>
      <a:buChar char="–"/>
      <a:defRPr sz="1100" kern="1200">
        <a:solidFill>
          <a:schemeClr val="tx1"/>
        </a:solidFill>
        <a:latin typeface="Times New Roman" pitchFamily="-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14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15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16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17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18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19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2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20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21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22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23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24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25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26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27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4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21B7DC-8B23-4CB7-9121-8EB44B9B0EF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9" tIns="46154" rIns="92309" bIns="46154" anchor="b"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80A27AD-5039-46F0-B1E2-06124E6FB87C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143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r.com/%23http://www.blr.com/" TargetMode="External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pn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288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609600" y="2209800"/>
            <a:ext cx="80010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069013"/>
            <a:ext cx="12176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8001000" cy="16002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533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7450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0"/>
            <a:ext cx="18859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0"/>
            <a:ext cx="55054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64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6957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2057400"/>
            <a:ext cx="36957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278522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F7BE9-6E38-4BB7-9FE7-92CCD27AE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39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5A472-E306-47DE-BB93-34D66F9C2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14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A7A8F-54E6-4DE0-8A94-323B1525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10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C964C-621E-4152-95B9-A3A796394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59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F766-F54B-46CF-90E3-9CB5877CA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7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AC8E-1042-4306-83F3-3B01E83E7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51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4DDA-ED7E-4E35-BC28-A3366A86D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13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C4F3-F473-4375-BCF8-4F6EEFD6A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28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5D3B9-A163-4851-B95A-BB2B39491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59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6D83F-F151-4CA6-9BA0-2E00EA774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614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863"/>
            <a:ext cx="20574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50863"/>
            <a:ext cx="6019800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CF549-F691-43EC-A4E7-48E35222B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509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6957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2057400"/>
            <a:ext cx="36957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956011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70DC4-063D-4E0C-BA38-5F6E49741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74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C33FB-9D65-49AD-8CFD-18BCA3A72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81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05CE-FC7F-425A-BACC-92D287C23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526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D23A-69DA-4997-8B6A-5783E1CE9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8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94C83-8E33-4923-9B5E-E8C33156D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5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9696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4F77-992E-454E-94CD-E90543128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35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485F-6C97-4F54-9082-C851DEFAD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837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9FB48-10E3-4C62-8D96-E761D3FAE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37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95EFE-B759-43F9-985F-54E38F5D5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389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F9BEA-54BB-47D2-AFC6-95012DB60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810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3935-AB76-4F7D-ACA6-97163C3DE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45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543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6957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2057400"/>
            <a:ext cx="3695700" cy="41910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03491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47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6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3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6957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057400"/>
            <a:ext cx="36957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66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530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2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225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3351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2672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56603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171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863"/>
            <a:ext cx="20574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50863"/>
            <a:ext cx="6019800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793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283309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9" descr="PPP_SBUSC_TLE_Jigsaw_Puzz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00200"/>
            <a:ext cx="6400800" cy="144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23CE-A25D-40A5-B1FB-64B90A856241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76996-69D2-4ABD-9F81-5869876EF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4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624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9E9B-F395-48EA-B886-6B4856B78271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A052-6F52-4199-A5F8-1D7407740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583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gradFill flip="none" rotWithShape="1">
            <a:gsLst>
              <a:gs pos="29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11" descr="PPP_SBUSC_TXT_Jigsaw_Puzz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0"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1934E-3A95-41F1-A509-84EA69B05B72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45F-12D7-478A-82F9-F0E6D9115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36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9" descr="PPP_SBUSC_TXT_Jigsaw_Puzz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0"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DE40-FD66-43F4-B76C-ECDC8D6E935B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68B4D-0023-4834-ADEE-12D9AABBA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394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7A18E-7991-4CAA-844C-4988F3C711B4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B8AB-B9F2-4969-A002-822D7EE40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333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D0958-D348-4AE0-9A5E-BFA50F50D9A3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3AE77-6775-43BD-BA33-B6919031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783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2369-1E53-44E2-A92E-7B5F477B10A7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45F6-873E-492A-88B3-C1BF599ED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264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C98A-C79A-4D0E-9BAF-F02B3A25D8AC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D34F6-D582-42A5-BE2F-0979C66D9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32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3972-B1E6-4AFE-B3D5-100630089CA7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DF56-5BA7-4A3F-904E-DED9DD9FC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245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1609-0A41-4E7F-8B82-14F4C4CCAF31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98CE-7866-42C9-BDFB-9A24D3A2B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126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DFBE8-DFEB-4C0E-8CBB-329D54863E95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D1C3-13A5-43E1-BC5B-2E08087C0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8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2047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63912-CA50-42CC-A8E1-3493668BED99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B9BB-3345-493F-B9BF-B981E782B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098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82F38-760A-4CF6-83AF-689D50452BAD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FA32-3E99-49AA-BB6C-2719FB5E7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0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70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69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670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1.xml"/><Relationship Id="rId14" Type="http://schemas.openxmlformats.org/officeDocument/2006/relationships/theme" Target="../theme/theme5.xml"/><Relationship Id="rId15" Type="http://schemas.openxmlformats.org/officeDocument/2006/relationships/image" Target="../media/image4.png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543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1066800" y="1981200"/>
            <a:ext cx="7543800" cy="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0" y="6629400"/>
            <a:ext cx="3657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smtClean="0">
                <a:latin typeface="Garamond" pitchFamily="18" charset="0"/>
              </a:rPr>
              <a:t>© Business &amp; Legal Reports, Inc. 1106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800000"/>
        </a:buClr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1313" indent="-22701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800000"/>
        </a:buClr>
        <a:buSzPct val="115000"/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620713" indent="-1651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08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6F0CD7-C52B-46CB-B056-ADDB4F7D1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85775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alpha val="6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6613525"/>
            <a:ext cx="3657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smtClean="0">
                <a:latin typeface="Garamond" pitchFamily="18" charset="0"/>
              </a:rPr>
              <a:t>© Business &amp; Legal Reports, Inc. 1106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13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800000"/>
        </a:buClr>
        <a:buSzPct val="115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F569969-85A9-49E0-B6A3-EA2C6ECC3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66800" y="1397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440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-12700"/>
            <a:ext cx="9144000" cy="485775"/>
          </a:xfrm>
          <a:prstGeom prst="rect">
            <a:avLst/>
          </a:prstGeom>
          <a:gradFill rotWithShape="1">
            <a:gsLst>
              <a:gs pos="0">
                <a:srgbClr val="AC030D">
                  <a:alpha val="90999"/>
                </a:srgbClr>
              </a:gs>
              <a:gs pos="100000">
                <a:srgbClr val="AC030D">
                  <a:alpha val="4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6613525"/>
            <a:ext cx="3657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smtClean="0">
                <a:latin typeface="Garamond" pitchFamily="18" charset="0"/>
              </a:rPr>
              <a:t>© Business &amp; Legal Reports, Inc. 0912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33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508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85775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A50021">
                  <a:alpha val="6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613525"/>
            <a:ext cx="36576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smtClean="0">
                <a:latin typeface="Garamond" pitchFamily="18" charset="0"/>
              </a:rPr>
              <a:t>© Business &amp; Legal Reports, Inc. 1106</a:t>
            </a:r>
          </a:p>
          <a:p>
            <a:pPr>
              <a:spcBef>
                <a:spcPct val="50000"/>
              </a:spcBef>
              <a:defRPr/>
            </a:pPr>
            <a:endParaRPr lang="en-US" altLang="en-US" sz="1000" smtClean="0">
              <a:latin typeface="Garamon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115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123" name="Picture 10" descr="PPP_SBUSC_TXT_Jigsaw_Puzzle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762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544DCF-4669-449B-8B78-52B40586BDA7}" type="datetimeFigureOut">
              <a:rPr lang="en-US"/>
              <a:pPr>
                <a:defRPr/>
              </a:pPr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BDDDB5-96E7-4339-B315-C471E1762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21" r:id="rId2"/>
    <p:sldLayoutId id="2147484135" r:id="rId3"/>
    <p:sldLayoutId id="2147484136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  <p:sldLayoutId id="2147484129" r:id="rId12"/>
    <p:sldLayoutId id="21474841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www.bwc.ohio.gov/employer/forms/publications/nlbwc/EmployerPubs1.asp?txtCID=532888675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ncci.com/nccimain/Education/CompleteList/Pages/BasicsofExpRatingWebinar.asp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371600" y="4864100"/>
            <a:ext cx="6400800" cy="14097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latin typeface="+mj-lt"/>
              </a:rPr>
              <a:t>Kirby N. Utt, CSP, ALCM, AIM</a:t>
            </a:r>
          </a:p>
          <a:p>
            <a:pPr marL="0" indent="0" algn="ctr">
              <a:buNone/>
            </a:pPr>
            <a:r>
              <a:rPr lang="en-US" sz="2400" dirty="0" smtClean="0">
                <a:latin typeface="+mj-lt"/>
              </a:rPr>
              <a:t>Sr. Risk Management Consultant</a:t>
            </a:r>
          </a:p>
          <a:p>
            <a:pPr marL="0" indent="0" algn="ctr">
              <a:buNone/>
            </a:pPr>
            <a:r>
              <a:rPr lang="en-US" sz="2400" dirty="0" smtClean="0">
                <a:latin typeface="+mj-lt"/>
              </a:rPr>
              <a:t>The Motorists Insurance Group</a:t>
            </a:r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  <a:effectLst/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765300"/>
            <a:ext cx="8375650" cy="23241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dirty="0" smtClean="0">
                <a:latin typeface="+mj-lt"/>
              </a:rPr>
              <a:t>Prepared for the</a:t>
            </a:r>
          </a:p>
          <a:p>
            <a:pPr marL="0" indent="0" algn="ctr">
              <a:buNone/>
            </a:pPr>
            <a:r>
              <a:rPr lang="en-US" sz="3900" dirty="0" smtClean="0">
                <a:latin typeface="+mj-lt"/>
              </a:rPr>
              <a:t>Central Ohio Chapter of </a:t>
            </a:r>
          </a:p>
          <a:p>
            <a:pPr marL="0" indent="0" algn="ctr">
              <a:buNone/>
            </a:pPr>
            <a:r>
              <a:rPr lang="en-US" sz="3900" dirty="0" smtClean="0">
                <a:latin typeface="+mj-lt"/>
              </a:rPr>
              <a:t>the American Society of Safety Engineers</a:t>
            </a:r>
          </a:p>
          <a:p>
            <a:pPr marL="0" indent="0" algn="ctr">
              <a:buNone/>
            </a:pPr>
            <a:r>
              <a:rPr lang="en-US" sz="2600" dirty="0" smtClean="0">
                <a:latin typeface="+mj-lt"/>
              </a:rPr>
              <a:t>October 16, 2015</a:t>
            </a:r>
          </a:p>
        </p:txBody>
      </p:sp>
    </p:spTree>
    <p:extLst>
      <p:ext uri="{BB962C8B-B14F-4D97-AF65-F5344CB8AC3E}">
        <p14:creationId xmlns:p14="http://schemas.microsoft.com/office/powerpoint/2010/main" val="268076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When does it apply?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/>
              <a:t>Annually to all employers who have WC insurance coverage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Corporate Officers </a:t>
            </a:r>
            <a:r>
              <a:rPr lang="en-US" sz="2600" dirty="0" smtClean="0"/>
              <a:t>(President, VP, Secretary, Treasurer)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Domestic household employees who earn $160 or more during a calendar quarter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Employees working temporarily out of state if they file a claim with the BWC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Not required for individuals who are incorporated as a corporation and has no employees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Ohio BWC does not cover employees who work exclusively in another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1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Where does it come from?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Ohio WC system</a:t>
            </a:r>
          </a:p>
          <a:p>
            <a:pPr lvl="1"/>
            <a:r>
              <a:rPr lang="en-US" dirty="0" smtClean="0"/>
              <a:t>Founded on insurance </a:t>
            </a:r>
            <a:r>
              <a:rPr lang="en-US" dirty="0"/>
              <a:t>principle of shared </a:t>
            </a:r>
            <a:r>
              <a:rPr lang="en-US" dirty="0" smtClean="0"/>
              <a:t>liability</a:t>
            </a:r>
          </a:p>
          <a:p>
            <a:pPr lvl="2"/>
            <a:r>
              <a:rPr lang="en-US" dirty="0" smtClean="0"/>
              <a:t>The basic rate does </a:t>
            </a:r>
            <a:r>
              <a:rPr lang="en-US" dirty="0"/>
              <a:t>not reward or penalize individual </a:t>
            </a:r>
            <a:r>
              <a:rPr lang="en-US" dirty="0" smtClean="0"/>
              <a:t>employers</a:t>
            </a:r>
          </a:p>
          <a:p>
            <a:pPr lvl="2"/>
            <a:r>
              <a:rPr lang="en-US" dirty="0" smtClean="0"/>
              <a:t>Experience </a:t>
            </a:r>
            <a:r>
              <a:rPr lang="en-US" dirty="0"/>
              <a:t>rating is a </a:t>
            </a:r>
            <a:r>
              <a:rPr lang="en-US" dirty="0" smtClean="0"/>
              <a:t>change from shared liability</a:t>
            </a:r>
          </a:p>
          <a:p>
            <a:pPr lvl="2"/>
            <a:r>
              <a:rPr lang="en-US" dirty="0" smtClean="0"/>
              <a:t>Compromise </a:t>
            </a:r>
            <a:r>
              <a:rPr lang="en-US" dirty="0"/>
              <a:t>between self-insurance and the </a:t>
            </a:r>
            <a:r>
              <a:rPr lang="en-US" dirty="0" smtClean="0"/>
              <a:t>insurance </a:t>
            </a:r>
            <a:r>
              <a:rPr lang="en-US" dirty="0"/>
              <a:t>principle involved with the basic </a:t>
            </a:r>
            <a:r>
              <a:rPr lang="en-US" dirty="0" smtClean="0"/>
              <a:t>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1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Where does it come from?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Ohio WC system</a:t>
            </a:r>
          </a:p>
          <a:p>
            <a:pPr lvl="1"/>
            <a:r>
              <a:rPr lang="en-US" dirty="0"/>
              <a:t>Ohio Constitution, Section 35, Article II requires industries be classified according to hazard</a:t>
            </a:r>
          </a:p>
          <a:p>
            <a:pPr lvl="1"/>
            <a:r>
              <a:rPr lang="en-US" dirty="0"/>
              <a:t>The more hazardous industries produce more accidents and higher costs</a:t>
            </a:r>
          </a:p>
          <a:p>
            <a:pPr lvl="1"/>
            <a:r>
              <a:rPr lang="en-US" dirty="0" smtClean="0"/>
              <a:t>About 540 </a:t>
            </a:r>
            <a:r>
              <a:rPr lang="en-US" dirty="0"/>
              <a:t>classifications of </a:t>
            </a:r>
            <a:r>
              <a:rPr lang="en-US" dirty="0" smtClean="0"/>
              <a:t>hazards </a:t>
            </a:r>
            <a:r>
              <a:rPr lang="en-US" dirty="0"/>
              <a:t>have been </a:t>
            </a:r>
            <a:r>
              <a:rPr lang="en-US" dirty="0" smtClean="0"/>
              <a:t>established</a:t>
            </a:r>
          </a:p>
          <a:p>
            <a:pPr lvl="2"/>
            <a:r>
              <a:rPr lang="en-US" dirty="0" smtClean="0"/>
              <a:t>Employers </a:t>
            </a:r>
            <a:r>
              <a:rPr lang="en-US" dirty="0"/>
              <a:t>who have a similar degree of hazard in their operations </a:t>
            </a:r>
            <a:r>
              <a:rPr lang="en-US" dirty="0" smtClean="0"/>
              <a:t> are placed into each </a:t>
            </a:r>
            <a:r>
              <a:rPr lang="en-US" dirty="0"/>
              <a:t>of these </a:t>
            </a:r>
            <a:r>
              <a:rPr lang="en-US" dirty="0" smtClean="0"/>
              <a:t>classifications</a:t>
            </a:r>
          </a:p>
          <a:p>
            <a:pPr lvl="2"/>
            <a:r>
              <a:rPr lang="en-US" dirty="0" smtClean="0"/>
              <a:t>An </a:t>
            </a:r>
            <a:r>
              <a:rPr lang="en-US" dirty="0"/>
              <a:t>employer may assign more than one manual number when operations require </a:t>
            </a:r>
            <a:r>
              <a:rPr lang="en-US" dirty="0" smtClean="0"/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2018499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Where does it come from?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066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Ohio WC system</a:t>
            </a:r>
          </a:p>
          <a:p>
            <a:pPr lvl="1"/>
            <a:r>
              <a:rPr lang="en-US" dirty="0"/>
              <a:t>Each classification is assigned a manual number</a:t>
            </a:r>
          </a:p>
          <a:p>
            <a:pPr lvl="2"/>
            <a:r>
              <a:rPr lang="en-US" dirty="0" smtClean="0"/>
              <a:t>Determines </a:t>
            </a:r>
            <a:r>
              <a:rPr lang="en-US" dirty="0"/>
              <a:t>its own </a:t>
            </a:r>
            <a:r>
              <a:rPr lang="en-US" dirty="0" smtClean="0"/>
              <a:t>rate</a:t>
            </a:r>
          </a:p>
          <a:p>
            <a:pPr lvl="2"/>
            <a:r>
              <a:rPr lang="en-US" dirty="0" smtClean="0"/>
              <a:t>When compared to total payroll of the classification, losses </a:t>
            </a:r>
            <a:r>
              <a:rPr lang="en-US" dirty="0"/>
              <a:t>of each </a:t>
            </a:r>
            <a:r>
              <a:rPr lang="en-US" dirty="0" smtClean="0"/>
              <a:t>classification</a:t>
            </a:r>
            <a:r>
              <a:rPr lang="en-US" dirty="0"/>
              <a:t> </a:t>
            </a:r>
            <a:r>
              <a:rPr lang="en-US" dirty="0" smtClean="0"/>
              <a:t>produces </a:t>
            </a:r>
            <a:r>
              <a:rPr lang="en-US" dirty="0"/>
              <a:t>the rate of contribution from the employers within that </a:t>
            </a:r>
            <a:r>
              <a:rPr lang="en-US" dirty="0" smtClean="0"/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78699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Where does it come from?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Ohio WC system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classification is assigned a manual </a:t>
            </a:r>
            <a:r>
              <a:rPr lang="en-US" dirty="0" smtClean="0"/>
              <a:t>number</a:t>
            </a:r>
          </a:p>
          <a:p>
            <a:pPr lvl="2"/>
            <a:r>
              <a:rPr lang="en-US" dirty="0" smtClean="0"/>
              <a:t>An </a:t>
            </a:r>
            <a:r>
              <a:rPr lang="en-US" dirty="0"/>
              <a:t>employer who has a better than average loss experience receives a </a:t>
            </a:r>
            <a:r>
              <a:rPr lang="en-US" dirty="0">
                <a:solidFill>
                  <a:srgbClr val="FFC000"/>
                </a:solidFill>
              </a:rPr>
              <a:t>credit</a:t>
            </a:r>
            <a:r>
              <a:rPr lang="en-US" dirty="0"/>
              <a:t> against the basic rate for its </a:t>
            </a:r>
            <a:r>
              <a:rPr lang="en-US" dirty="0" smtClean="0"/>
              <a:t>classification</a:t>
            </a:r>
          </a:p>
          <a:p>
            <a:pPr lvl="2"/>
            <a:r>
              <a:rPr lang="en-US" dirty="0" smtClean="0"/>
              <a:t>An </a:t>
            </a:r>
            <a:r>
              <a:rPr lang="en-US" dirty="0"/>
              <a:t>employer who has a bad loss experience is </a:t>
            </a:r>
            <a:r>
              <a:rPr lang="en-US" dirty="0">
                <a:solidFill>
                  <a:srgbClr val="FFC000"/>
                </a:solidFill>
              </a:rPr>
              <a:t>penalized</a:t>
            </a:r>
            <a:r>
              <a:rPr lang="en-US" dirty="0"/>
              <a:t> and has to pay a rate higher than the basic </a:t>
            </a:r>
            <a:r>
              <a:rPr lang="en-US" dirty="0" smtClean="0"/>
              <a:t>rate</a:t>
            </a:r>
          </a:p>
        </p:txBody>
      </p:sp>
    </p:spTree>
    <p:extLst>
      <p:ext uri="{BB962C8B-B14F-4D97-AF65-F5344CB8AC3E}">
        <p14:creationId xmlns:p14="http://schemas.microsoft.com/office/powerpoint/2010/main" val="3079824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Where does it come from?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Ohio WC system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classification is assigned a manual </a:t>
            </a:r>
            <a:r>
              <a:rPr lang="en-US" dirty="0" smtClean="0"/>
              <a:t>number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never relieve an employer who has no accidents from paying </a:t>
            </a:r>
            <a:r>
              <a:rPr lang="en-US" dirty="0" smtClean="0"/>
              <a:t>WC premiums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reduce an employer's </a:t>
            </a:r>
            <a:r>
              <a:rPr lang="en-US" dirty="0" smtClean="0"/>
              <a:t>WC premium </a:t>
            </a:r>
            <a:r>
              <a:rPr lang="en-US" dirty="0"/>
              <a:t>compared with </a:t>
            </a:r>
            <a:r>
              <a:rPr lang="en-US" dirty="0" smtClean="0"/>
              <a:t>other employers in </a:t>
            </a:r>
            <a:r>
              <a:rPr lang="en-US" dirty="0"/>
              <a:t>the same </a:t>
            </a:r>
            <a:r>
              <a:rPr lang="en-US" dirty="0" smtClean="0"/>
              <a:t>classification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the cost-conscious employer, this is an important </a:t>
            </a:r>
            <a:r>
              <a:rPr lang="en-US" dirty="0" smtClean="0"/>
              <a:t>factor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single chance accident could result in a severe penalty rating for four years</a:t>
            </a:r>
          </a:p>
        </p:txBody>
      </p:sp>
    </p:spTree>
    <p:extLst>
      <p:ext uri="{BB962C8B-B14F-4D97-AF65-F5344CB8AC3E}">
        <p14:creationId xmlns:p14="http://schemas.microsoft.com/office/powerpoint/2010/main" val="285525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How is it determined?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Ohio determines WC premium by</a:t>
            </a:r>
          </a:p>
          <a:p>
            <a:pPr lvl="1"/>
            <a:r>
              <a:rPr lang="en-US" dirty="0" smtClean="0"/>
              <a:t>Total Payroll</a:t>
            </a:r>
          </a:p>
          <a:p>
            <a:pPr lvl="1"/>
            <a:r>
              <a:rPr lang="en-US" dirty="0" smtClean="0"/>
              <a:t>Type of work performed by employees</a:t>
            </a:r>
          </a:p>
          <a:p>
            <a:pPr lvl="2"/>
            <a:r>
              <a:rPr lang="en-US" dirty="0" smtClean="0"/>
              <a:t>Manual classifications assigned</a:t>
            </a:r>
          </a:p>
          <a:p>
            <a:pPr lvl="1"/>
            <a:r>
              <a:rPr lang="en-US" dirty="0" smtClean="0"/>
              <a:t>Workplace injury record</a:t>
            </a:r>
          </a:p>
          <a:p>
            <a:pPr lvl="1"/>
            <a:r>
              <a:rPr lang="en-US" dirty="0" smtClean="0"/>
              <a:t>Identifying the base rate</a:t>
            </a:r>
          </a:p>
          <a:p>
            <a:pPr lvl="1"/>
            <a:r>
              <a:rPr lang="en-US" dirty="0" smtClean="0"/>
              <a:t>Experience modifier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7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How is it determined?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 rate for </a:t>
            </a:r>
            <a:r>
              <a:rPr lang="en-US" dirty="0"/>
              <a:t>a particular </a:t>
            </a:r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From actual </a:t>
            </a:r>
            <a:r>
              <a:rPr lang="en-US" dirty="0"/>
              <a:t>awards of compensation and medical </a:t>
            </a:r>
            <a:r>
              <a:rPr lang="en-US" dirty="0" smtClean="0"/>
              <a:t>benefits  made to </a:t>
            </a:r>
            <a:r>
              <a:rPr lang="en-US" dirty="0"/>
              <a:t>injured workers of employers within </a:t>
            </a:r>
            <a:r>
              <a:rPr lang="en-US" dirty="0" smtClean="0"/>
              <a:t>a classification</a:t>
            </a:r>
          </a:p>
          <a:p>
            <a:pPr lvl="1"/>
            <a:r>
              <a:rPr lang="en-US" dirty="0" smtClean="0"/>
              <a:t>Claims </a:t>
            </a:r>
            <a:r>
              <a:rPr lang="en-US" dirty="0"/>
              <a:t>with injury dates during the oldest four of the last five calendar injury </a:t>
            </a:r>
            <a:r>
              <a:rPr lang="en-US" dirty="0" smtClean="0"/>
              <a:t>years</a:t>
            </a:r>
          </a:p>
          <a:p>
            <a:pPr lvl="2"/>
            <a:r>
              <a:rPr lang="en-US" dirty="0"/>
              <a:t>Example for rates effective </a:t>
            </a:r>
            <a:r>
              <a:rPr lang="en-US" u="sng" dirty="0">
                <a:solidFill>
                  <a:srgbClr val="FFC000"/>
                </a:solidFill>
              </a:rPr>
              <a:t>July 1, 2015</a:t>
            </a:r>
          </a:p>
          <a:p>
            <a:pPr lvl="3"/>
            <a:r>
              <a:rPr lang="en-US" dirty="0"/>
              <a:t>Use awards made on claims involving injury dates from 2009 through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8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How is it determined?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 rate for </a:t>
            </a:r>
            <a:r>
              <a:rPr lang="en-US" dirty="0"/>
              <a:t>a particular </a:t>
            </a:r>
            <a:r>
              <a:rPr lang="en-US" dirty="0" smtClean="0"/>
              <a:t>classification</a:t>
            </a:r>
          </a:p>
          <a:p>
            <a:pPr lvl="1"/>
            <a:r>
              <a:rPr lang="en-US" dirty="0"/>
              <a:t>Claims with injury dates during the oldest four of the last five calendar injury years</a:t>
            </a:r>
          </a:p>
          <a:p>
            <a:pPr lvl="2"/>
            <a:r>
              <a:rPr lang="en-US" dirty="0" smtClean="0"/>
              <a:t>Example </a:t>
            </a:r>
            <a:r>
              <a:rPr lang="en-US" dirty="0"/>
              <a:t>for rates effective </a:t>
            </a:r>
            <a:r>
              <a:rPr lang="en-US" u="sng" dirty="0">
                <a:solidFill>
                  <a:srgbClr val="FFC000"/>
                </a:solidFill>
              </a:rPr>
              <a:t>July 1, 2016</a:t>
            </a:r>
          </a:p>
          <a:p>
            <a:pPr lvl="3"/>
            <a:r>
              <a:rPr lang="en-US" dirty="0"/>
              <a:t>The oldest injury year (2009) drops out of the experience</a:t>
            </a:r>
          </a:p>
          <a:p>
            <a:pPr lvl="3"/>
            <a:r>
              <a:rPr lang="en-US" dirty="0"/>
              <a:t>A new injury year (2014) is </a:t>
            </a:r>
            <a:r>
              <a:rPr lang="en-US" dirty="0" smtClean="0"/>
              <a:t>added &amp; affects </a:t>
            </a:r>
            <a:r>
              <a:rPr lang="en-US" dirty="0"/>
              <a:t>the experience for the first </a:t>
            </a:r>
            <a:r>
              <a:rPr lang="en-US" dirty="0" smtClean="0"/>
              <a:t>time</a:t>
            </a:r>
          </a:p>
          <a:p>
            <a:pPr lvl="3"/>
            <a:r>
              <a:rPr lang="en-US" dirty="0" smtClean="0"/>
              <a:t>The </a:t>
            </a:r>
            <a:r>
              <a:rPr lang="en-US" dirty="0"/>
              <a:t>injury dates </a:t>
            </a:r>
            <a:r>
              <a:rPr lang="en-US" dirty="0" smtClean="0"/>
              <a:t>now include 2010 </a:t>
            </a:r>
            <a:r>
              <a:rPr lang="en-US" dirty="0"/>
              <a:t>through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How is it determined?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/>
              <a:t>Experience </a:t>
            </a:r>
            <a:r>
              <a:rPr lang="en-US" sz="3500" dirty="0" smtClean="0"/>
              <a:t>modifier</a:t>
            </a:r>
          </a:p>
          <a:p>
            <a:pPr lvl="1"/>
            <a:r>
              <a:rPr lang="en-US" sz="3000" dirty="0" smtClean="0"/>
              <a:t>Total percentage applied </a:t>
            </a:r>
            <a:r>
              <a:rPr lang="en-US" sz="3000" dirty="0"/>
              <a:t>to the base rate to determine </a:t>
            </a:r>
            <a:r>
              <a:rPr lang="en-US" sz="3000" dirty="0" smtClean="0"/>
              <a:t>an employer’s WC insurance premium</a:t>
            </a:r>
            <a:endParaRPr lang="en-US" sz="3000" dirty="0"/>
          </a:p>
          <a:p>
            <a:r>
              <a:rPr lang="en-US" sz="3500" dirty="0"/>
              <a:t>EM </a:t>
            </a:r>
            <a:r>
              <a:rPr lang="en-US" sz="3500" dirty="0" smtClean="0"/>
              <a:t>cap</a:t>
            </a:r>
          </a:p>
          <a:p>
            <a:pPr lvl="1"/>
            <a:r>
              <a:rPr lang="en-US" sz="3000" dirty="0" smtClean="0"/>
              <a:t>Minimize </a:t>
            </a:r>
            <a:r>
              <a:rPr lang="en-US" sz="3000" dirty="0"/>
              <a:t>the </a:t>
            </a:r>
            <a:r>
              <a:rPr lang="en-US" sz="3000" dirty="0" smtClean="0"/>
              <a:t>effect </a:t>
            </a:r>
            <a:r>
              <a:rPr lang="en-US" sz="3000" dirty="0"/>
              <a:t>of a significant premium </a:t>
            </a:r>
            <a:r>
              <a:rPr lang="en-US" sz="3000" dirty="0" smtClean="0"/>
              <a:t>increase</a:t>
            </a:r>
          </a:p>
          <a:p>
            <a:pPr lvl="1"/>
            <a:r>
              <a:rPr lang="en-US" sz="3000" dirty="0" smtClean="0"/>
              <a:t>Non-group </a:t>
            </a:r>
            <a:r>
              <a:rPr lang="en-US" sz="3000" dirty="0"/>
              <a:t>employers may </a:t>
            </a:r>
            <a:r>
              <a:rPr lang="en-US" sz="3000" dirty="0" smtClean="0"/>
              <a:t>qualify</a:t>
            </a:r>
          </a:p>
          <a:p>
            <a:pPr lvl="1"/>
            <a:r>
              <a:rPr lang="en-US" sz="3000" dirty="0" smtClean="0"/>
              <a:t>Cap equals 100% of </a:t>
            </a:r>
            <a:r>
              <a:rPr lang="en-US" sz="3000" dirty="0"/>
              <a:t>the previous year's published group or individual </a:t>
            </a:r>
            <a:r>
              <a:rPr lang="en-US" sz="3000" dirty="0" smtClean="0"/>
              <a:t>EM</a:t>
            </a:r>
          </a:p>
          <a:p>
            <a:pPr lvl="1"/>
            <a:r>
              <a:rPr lang="en-US" sz="3000" dirty="0" smtClean="0"/>
              <a:t>Cap applies </a:t>
            </a:r>
            <a:r>
              <a:rPr lang="en-US" sz="3000" dirty="0"/>
              <a:t>if the employer's current EM is above </a:t>
            </a:r>
            <a:r>
              <a:rPr lang="en-US" sz="3000" dirty="0" smtClean="0"/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393818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84200" y="2006600"/>
            <a:ext cx="7188200" cy="46815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Selected Definitions</a:t>
            </a:r>
          </a:p>
          <a:p>
            <a:r>
              <a:rPr lang="en-US" dirty="0" smtClean="0">
                <a:latin typeface="+mj-lt"/>
              </a:rPr>
              <a:t>Who determines it?</a:t>
            </a:r>
          </a:p>
          <a:p>
            <a:r>
              <a:rPr lang="en-US" dirty="0" smtClean="0">
                <a:latin typeface="+mj-lt"/>
              </a:rPr>
              <a:t>What is it?</a:t>
            </a:r>
          </a:p>
          <a:p>
            <a:r>
              <a:rPr lang="en-US" dirty="0" smtClean="0">
                <a:latin typeface="+mj-lt"/>
              </a:rPr>
              <a:t>When does it apply?</a:t>
            </a:r>
          </a:p>
          <a:p>
            <a:r>
              <a:rPr lang="en-US" dirty="0" smtClean="0">
                <a:latin typeface="+mj-lt"/>
              </a:rPr>
              <a:t>Where does it come from?</a:t>
            </a:r>
          </a:p>
          <a:p>
            <a:r>
              <a:rPr lang="en-US" dirty="0" smtClean="0">
                <a:latin typeface="+mj-lt"/>
              </a:rPr>
              <a:t>Why is it used?</a:t>
            </a:r>
          </a:p>
          <a:p>
            <a:r>
              <a:rPr lang="en-US" dirty="0" smtClean="0">
                <a:latin typeface="+mj-lt"/>
              </a:rPr>
              <a:t>How does it affect my employer?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AGENDA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How is it determined?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Modified premium </a:t>
            </a:r>
            <a:r>
              <a:rPr lang="en-US" dirty="0" smtClean="0"/>
              <a:t>rate</a:t>
            </a:r>
          </a:p>
          <a:p>
            <a:pPr lvl="1"/>
            <a:r>
              <a:rPr lang="en-US" dirty="0" smtClean="0"/>
              <a:t>Rate </a:t>
            </a:r>
            <a:r>
              <a:rPr lang="en-US" dirty="0"/>
              <a:t>that experience-rated employers pay as a percentage of their </a:t>
            </a:r>
            <a:r>
              <a:rPr lang="en-US" dirty="0" smtClean="0"/>
              <a:t>payroll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Base rate X the employer's EM </a:t>
            </a:r>
            <a:r>
              <a:rPr lang="en-US" dirty="0" smtClean="0"/>
              <a:t>factor</a:t>
            </a:r>
            <a:br>
              <a:rPr lang="en-US" dirty="0" smtClean="0"/>
            </a:br>
            <a:r>
              <a:rPr lang="en-US" sz="2000" dirty="0" smtClean="0"/>
              <a:t>(minimum </a:t>
            </a:r>
            <a:r>
              <a:rPr lang="en-US" sz="2000" dirty="0"/>
              <a:t>premium </a:t>
            </a:r>
            <a:r>
              <a:rPr lang="en-US" sz="2000" dirty="0" smtClean="0"/>
              <a:t>% for </a:t>
            </a:r>
            <a:r>
              <a:rPr lang="en-US" sz="2000" dirty="0"/>
              <a:t>individual-retrospective </a:t>
            </a:r>
            <a:r>
              <a:rPr lang="en-US" sz="2000" dirty="0" smtClean="0"/>
              <a:t>employers)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to calculate the premium for an experience-, group- or retro-rated employer by multiplying the rate times reported </a:t>
            </a:r>
            <a:r>
              <a:rPr lang="en-US" dirty="0" smtClean="0"/>
              <a:t>payroll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2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How is it determined?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Blended rate</a:t>
            </a:r>
          </a:p>
          <a:p>
            <a:pPr lvl="1"/>
            <a:r>
              <a:rPr lang="en-US" dirty="0" smtClean="0"/>
              <a:t>Rate employers </a:t>
            </a:r>
            <a:r>
              <a:rPr lang="en-US" dirty="0"/>
              <a:t>see on their payroll reports by manual </a:t>
            </a:r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Consists </a:t>
            </a:r>
            <a:r>
              <a:rPr lang="en-US" dirty="0"/>
              <a:t>of </a:t>
            </a:r>
            <a:r>
              <a:rPr lang="en-US" dirty="0" smtClean="0"/>
              <a:t>the</a:t>
            </a:r>
          </a:p>
          <a:p>
            <a:pPr lvl="2"/>
            <a:r>
              <a:rPr lang="en-US" dirty="0" smtClean="0"/>
              <a:t>Base </a:t>
            </a:r>
            <a:r>
              <a:rPr lang="en-US" dirty="0"/>
              <a:t>rate or modified premium </a:t>
            </a:r>
            <a:r>
              <a:rPr lang="en-US" dirty="0" smtClean="0"/>
              <a:t>rate</a:t>
            </a:r>
          </a:p>
          <a:p>
            <a:pPr lvl="2"/>
            <a:r>
              <a:rPr lang="en-US" dirty="0" smtClean="0"/>
              <a:t>Discounted </a:t>
            </a:r>
            <a:r>
              <a:rPr lang="en-US" dirty="0"/>
              <a:t>premium </a:t>
            </a:r>
            <a:r>
              <a:rPr lang="en-US" dirty="0" smtClean="0"/>
              <a:t>rate</a:t>
            </a:r>
          </a:p>
          <a:p>
            <a:pPr lvl="2"/>
            <a:r>
              <a:rPr lang="en-US" dirty="0" smtClean="0"/>
              <a:t>Administrative </a:t>
            </a:r>
            <a:r>
              <a:rPr lang="en-US" dirty="0"/>
              <a:t>cost (AC) </a:t>
            </a:r>
            <a:r>
              <a:rPr lang="en-US" dirty="0" smtClean="0"/>
              <a:t>assessment</a:t>
            </a:r>
          </a:p>
          <a:p>
            <a:pPr lvl="2"/>
            <a:r>
              <a:rPr lang="en-US" dirty="0" smtClean="0"/>
              <a:t>Disabled </a:t>
            </a:r>
            <a:r>
              <a:rPr lang="en-US" dirty="0"/>
              <a:t>workers’ relief fund (DWRF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Additional </a:t>
            </a:r>
            <a:r>
              <a:rPr lang="en-US" dirty="0"/>
              <a:t>disabled workers’ relief fund (DWRF2) assessments, and the Deductible Program discount </a:t>
            </a:r>
            <a:r>
              <a:rPr lang="en-US" sz="2000" dirty="0"/>
              <a:t>(after June 30, 2009, if applicable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798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How is it determined?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Blended rate</a:t>
            </a:r>
          </a:p>
          <a:p>
            <a:pPr lvl="1"/>
            <a:r>
              <a:rPr lang="en-US" dirty="0" smtClean="0"/>
              <a:t>Discount </a:t>
            </a:r>
            <a:r>
              <a:rPr lang="en-US" dirty="0"/>
              <a:t>premium </a:t>
            </a:r>
            <a:r>
              <a:rPr lang="en-US" dirty="0" smtClean="0"/>
              <a:t>rate</a:t>
            </a:r>
          </a:p>
          <a:p>
            <a:pPr lvl="2"/>
            <a:r>
              <a:rPr lang="en-US" dirty="0" smtClean="0"/>
              <a:t>Modified </a:t>
            </a:r>
            <a:r>
              <a:rPr lang="en-US" dirty="0"/>
              <a:t>premium rate X the Drug-Free Workplace Program discount, if applicable</a:t>
            </a:r>
          </a:p>
          <a:p>
            <a:pPr lvl="1"/>
            <a:r>
              <a:rPr lang="en-US" dirty="0"/>
              <a:t>Deductible Program discount </a:t>
            </a:r>
            <a:endParaRPr lang="en-US" dirty="0" smtClean="0"/>
          </a:p>
          <a:p>
            <a:pPr lvl="2"/>
            <a:r>
              <a:rPr lang="en-US" dirty="0" smtClean="0"/>
              <a:t>Discount </a:t>
            </a:r>
            <a:r>
              <a:rPr lang="en-US" dirty="0"/>
              <a:t>received for participating in the Deductible </a:t>
            </a:r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30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How Does it affect my employer?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318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Modifies workers’ compensation premium </a:t>
            </a:r>
            <a:r>
              <a:rPr lang="en-US" dirty="0" smtClean="0"/>
              <a:t>calculation</a:t>
            </a:r>
          </a:p>
          <a:p>
            <a:r>
              <a:rPr lang="en-US" dirty="0" smtClean="0"/>
              <a:t>Gives </a:t>
            </a:r>
            <a:r>
              <a:rPr lang="en-US" dirty="0"/>
              <a:t>individual employers some influence over the actual premiums </a:t>
            </a:r>
            <a:r>
              <a:rPr lang="en-US" dirty="0" smtClean="0"/>
              <a:t>paid</a:t>
            </a:r>
          </a:p>
          <a:p>
            <a:pPr lvl="1"/>
            <a:r>
              <a:rPr lang="en-US" dirty="0"/>
              <a:t>Control WC insurance </a:t>
            </a:r>
            <a:r>
              <a:rPr lang="en-US" dirty="0" smtClean="0"/>
              <a:t>premium</a:t>
            </a:r>
            <a:endParaRPr lang="en-US" dirty="0"/>
          </a:p>
          <a:p>
            <a:r>
              <a:rPr lang="en-US" dirty="0"/>
              <a:t>Creates monetary incentive for safety &amp; RTW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/>
              <a:t>Improve injury </a:t>
            </a:r>
            <a:r>
              <a:rPr lang="en-US" dirty="0" smtClean="0"/>
              <a:t>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5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How Does it affect my employer?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318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Control </a:t>
            </a:r>
            <a:r>
              <a:rPr lang="en-US" dirty="0"/>
              <a:t>business </a:t>
            </a:r>
            <a:r>
              <a:rPr lang="en-US" dirty="0" smtClean="0"/>
              <a:t>expenses</a:t>
            </a:r>
            <a:endParaRPr lang="en-US" dirty="0"/>
          </a:p>
          <a:p>
            <a:r>
              <a:rPr lang="en-US" dirty="0"/>
              <a:t>Increase profits</a:t>
            </a:r>
          </a:p>
          <a:p>
            <a:pPr lvl="1"/>
            <a:r>
              <a:rPr lang="en-US" dirty="0"/>
              <a:t>Reduce “total” cost of injuries</a:t>
            </a:r>
          </a:p>
          <a:p>
            <a:pPr lvl="1"/>
            <a:r>
              <a:rPr lang="en-US" dirty="0"/>
              <a:t>Reduce severity</a:t>
            </a:r>
          </a:p>
          <a:p>
            <a:pPr lvl="1"/>
            <a:r>
              <a:rPr lang="en-US" dirty="0" smtClean="0"/>
              <a:t>Improve production</a:t>
            </a:r>
            <a:endParaRPr lang="en-US" dirty="0"/>
          </a:p>
          <a:p>
            <a:pPr lvl="1"/>
            <a:r>
              <a:rPr lang="en-US" dirty="0" smtClean="0"/>
              <a:t>Reduce other </a:t>
            </a:r>
            <a:r>
              <a:rPr lang="en-US" dirty="0"/>
              <a:t>hidden </a:t>
            </a:r>
            <a:r>
              <a:rPr lang="en-US" dirty="0" smtClean="0"/>
              <a:t>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5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84200" y="2006600"/>
            <a:ext cx="8191500" cy="4851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Premium Rates (Ohio)</a:t>
            </a:r>
          </a:p>
          <a:p>
            <a:r>
              <a:rPr lang="en-US" dirty="0" smtClean="0">
                <a:latin typeface="+mj-lt"/>
              </a:rPr>
              <a:t>Alternative-Rating Plans (Ohio)</a:t>
            </a:r>
          </a:p>
          <a:p>
            <a:r>
              <a:rPr lang="en-US" dirty="0" smtClean="0">
                <a:latin typeface="+mj-lt"/>
              </a:rPr>
              <a:t>Group-Experience Rating (Ohio)</a:t>
            </a:r>
          </a:p>
          <a:p>
            <a:r>
              <a:rPr lang="en-US" dirty="0" smtClean="0">
                <a:latin typeface="+mj-lt"/>
              </a:rPr>
              <a:t>Disabled Workers’ Relief Fund (Ohio)</a:t>
            </a:r>
          </a:p>
          <a:p>
            <a:r>
              <a:rPr lang="en-US" dirty="0">
                <a:latin typeface="+mj-lt"/>
              </a:rPr>
              <a:t>Destination: Excellence (Ohio)</a:t>
            </a:r>
          </a:p>
          <a:p>
            <a:r>
              <a:rPr lang="en-US" dirty="0" smtClean="0">
                <a:latin typeface="+mj-lt"/>
              </a:rPr>
              <a:t>Other Ohio Publications</a:t>
            </a:r>
          </a:p>
          <a:p>
            <a:pPr marL="457200" lvl="1" indent="0">
              <a:buNone/>
            </a:pPr>
            <a:r>
              <a:rPr lang="en-US" sz="2000" dirty="0">
                <a:hlinkClick r:id="rId3"/>
              </a:rPr>
              <a:t>https://www.bwc.ohio.gov/employer/forms/publications/nlbwc/EmployerPubs1.asp?txtCID=532888675</a:t>
            </a:r>
            <a:endParaRPr lang="en-US" sz="2000" dirty="0"/>
          </a:p>
          <a:p>
            <a:r>
              <a:rPr lang="en-US" dirty="0" smtClean="0">
                <a:latin typeface="+mj-lt"/>
              </a:rPr>
              <a:t>ABC’s of Experience Rating (NCCI)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Handouts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786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84200" y="2006600"/>
            <a:ext cx="8191500" cy="4851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sz="3400" dirty="0" smtClean="0"/>
              <a:t>Impact </a:t>
            </a:r>
            <a:r>
              <a:rPr lang="en-US" sz="3400" dirty="0"/>
              <a:t>on industry premiums and the development of safety </a:t>
            </a:r>
            <a:r>
              <a:rPr lang="en-US" sz="3400" dirty="0" smtClean="0"/>
              <a:t>programs</a:t>
            </a:r>
          </a:p>
          <a:p>
            <a:pPr lvl="1" fontAlgn="t"/>
            <a:r>
              <a:rPr lang="en-US" sz="3000" dirty="0" smtClean="0"/>
              <a:t>How </a:t>
            </a:r>
            <a:r>
              <a:rPr lang="en-US" sz="3000" dirty="0"/>
              <a:t>the Experience Rating Plan operates and in which </a:t>
            </a:r>
            <a:r>
              <a:rPr lang="en-US" sz="3000" dirty="0" smtClean="0"/>
              <a:t>states</a:t>
            </a:r>
          </a:p>
          <a:p>
            <a:pPr lvl="1" fontAlgn="t"/>
            <a:r>
              <a:rPr lang="en-US" sz="3000" dirty="0" smtClean="0"/>
              <a:t>Intrastate </a:t>
            </a:r>
            <a:r>
              <a:rPr lang="en-US" sz="3000" dirty="0"/>
              <a:t>versus Interstate Experience Rating </a:t>
            </a:r>
            <a:endParaRPr lang="en-US" sz="3000" dirty="0" smtClean="0"/>
          </a:p>
          <a:p>
            <a:pPr lvl="1" fontAlgn="t"/>
            <a:r>
              <a:rPr lang="en-US" sz="3000" dirty="0" smtClean="0"/>
              <a:t>Premium </a:t>
            </a:r>
            <a:r>
              <a:rPr lang="en-US" sz="3000" dirty="0"/>
              <a:t>qualification thresholds by </a:t>
            </a:r>
            <a:r>
              <a:rPr lang="en-US" sz="3000" dirty="0" smtClean="0"/>
              <a:t>state</a:t>
            </a:r>
          </a:p>
          <a:p>
            <a:pPr lvl="1" fontAlgn="t"/>
            <a:r>
              <a:rPr lang="en-US" sz="3000" dirty="0" smtClean="0"/>
              <a:t>How </a:t>
            </a:r>
            <a:r>
              <a:rPr lang="en-US" sz="3000" dirty="0"/>
              <a:t>the actual claim values are used in the calculation of frequency and severity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  <a:hlinkClick r:id="rId3"/>
              </a:rPr>
              <a:t>https</a:t>
            </a:r>
            <a:r>
              <a:rPr lang="en-US" sz="2000" dirty="0">
                <a:latin typeface="+mj-lt"/>
                <a:hlinkClick r:id="rId3"/>
              </a:rPr>
              <a:t>://</a:t>
            </a:r>
            <a:r>
              <a:rPr lang="en-US" sz="2000" dirty="0" smtClean="0">
                <a:latin typeface="+mj-lt"/>
                <a:hlinkClick r:id="rId3"/>
              </a:rPr>
              <a:t>www.ncci.com/nccimain/Education/CompleteList/Pages/BasicsofExpRatingWebinar.aspx</a:t>
            </a:r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600" dirty="0" smtClean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Video: Experience Rating Process </a:t>
            </a:r>
            <a:r>
              <a:rPr lang="en-US" sz="2400" b="1" dirty="0" smtClean="0">
                <a:latin typeface="+mj-lt"/>
              </a:rPr>
              <a:t>(NCCI)</a:t>
            </a:r>
            <a:endParaRPr lang="en-US" sz="2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872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5824" y="6253561"/>
            <a:ext cx="2692400" cy="50720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Questions?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8824" y="2679699"/>
            <a:ext cx="1626402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http://i.i.com.com/cnwk.1d/i/tim/2011/12/05/questionmark2_244x18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042" y="1375569"/>
            <a:ext cx="1461965" cy="111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69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Selected Definitions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06600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u="sng" dirty="0" smtClean="0">
                <a:solidFill>
                  <a:srgbClr val="FFC000"/>
                </a:solidFill>
                <a:latin typeface="+mj-lt"/>
              </a:rPr>
              <a:t>Experience rating modification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(mod rate)</a:t>
            </a:r>
          </a:p>
          <a:p>
            <a:pPr lvl="1"/>
            <a:r>
              <a:rPr lang="en-US" dirty="0" smtClean="0">
                <a:latin typeface="+mj-lt"/>
              </a:rPr>
              <a:t>The unique claims experience of an individual employer compared to the average of all employers within the same industry</a:t>
            </a:r>
          </a:p>
          <a:p>
            <a:pPr lvl="1"/>
            <a:r>
              <a:rPr lang="en-US" dirty="0" smtClean="0">
                <a:latin typeface="+mj-lt"/>
              </a:rPr>
              <a:t>Actual claims versus expected claims</a:t>
            </a:r>
          </a:p>
          <a:p>
            <a:pPr lvl="1"/>
            <a:r>
              <a:rPr lang="en-US" dirty="0" smtClean="0">
                <a:latin typeface="+mj-lt"/>
              </a:rPr>
              <a:t>Fewer and less expensive claims than the industry average results in a lower mod rate, which lowers the WC insurance premium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2415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Selected Definitions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039938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u="sng" dirty="0" smtClean="0">
                <a:solidFill>
                  <a:srgbClr val="FFC000"/>
                </a:solidFill>
                <a:latin typeface="+mj-lt"/>
              </a:rPr>
              <a:t>Temporary total disability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(TTD)</a:t>
            </a:r>
          </a:p>
          <a:p>
            <a:pPr lvl="1"/>
            <a:r>
              <a:rPr lang="en-US" dirty="0" smtClean="0">
                <a:latin typeface="+mj-lt"/>
              </a:rPr>
              <a:t>Temporary, but total incapacity due to a compensable, work-related injury</a:t>
            </a:r>
          </a:p>
          <a:p>
            <a:pPr lvl="1"/>
            <a:r>
              <a:rPr lang="en-US" dirty="0" smtClean="0">
                <a:latin typeface="+mj-lt"/>
              </a:rPr>
              <a:t>An employee is unable to perform any type of substantial and gainful employment for a period of time</a:t>
            </a:r>
          </a:p>
          <a:p>
            <a:r>
              <a:rPr lang="en-US" i="1" u="sng" dirty="0" smtClean="0">
                <a:solidFill>
                  <a:srgbClr val="FFC000"/>
                </a:solidFill>
                <a:latin typeface="+mj-lt"/>
              </a:rPr>
              <a:t>Salary Continuation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Instead of temporary total compensation</a:t>
            </a:r>
          </a:p>
          <a:p>
            <a:pPr lvl="1"/>
            <a:r>
              <a:rPr lang="en-US" dirty="0" smtClean="0">
                <a:latin typeface="+mj-lt"/>
              </a:rPr>
              <a:t>Employers’ pay injured workers’ regular wages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50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Selected Definitions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039938"/>
            <a:ext cx="8229600" cy="4648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u="sng" dirty="0" smtClean="0">
                <a:solidFill>
                  <a:srgbClr val="FFC000"/>
                </a:solidFill>
                <a:latin typeface="+mj-lt"/>
              </a:rPr>
              <a:t>Salary Continuation</a:t>
            </a:r>
            <a:endParaRPr lang="en-US" sz="2200" dirty="0" smtClean="0">
              <a:solidFill>
                <a:srgbClr val="FFC000"/>
              </a:solidFill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Injured worker has option to accept or reject</a:t>
            </a:r>
          </a:p>
          <a:p>
            <a:pPr lvl="2"/>
            <a:r>
              <a:rPr lang="en-US" dirty="0" smtClean="0">
                <a:latin typeface="+mj-lt"/>
              </a:rPr>
              <a:t>Unless in a collective  bargaining agreement</a:t>
            </a:r>
          </a:p>
          <a:p>
            <a:pPr lvl="1"/>
            <a:r>
              <a:rPr lang="en-US" dirty="0" smtClean="0">
                <a:latin typeface="+mj-lt"/>
              </a:rPr>
              <a:t>Several other employer responsibilities &amp; rights</a:t>
            </a:r>
          </a:p>
          <a:p>
            <a:r>
              <a:rPr lang="en-US" i="1" u="sng" dirty="0" smtClean="0">
                <a:solidFill>
                  <a:srgbClr val="FFC000"/>
                </a:solidFill>
                <a:latin typeface="+mj-lt"/>
              </a:rPr>
              <a:t>Temporary partial disability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(TPD)</a:t>
            </a:r>
          </a:p>
          <a:p>
            <a:pPr lvl="1"/>
            <a:r>
              <a:rPr lang="en-US" dirty="0" smtClean="0">
                <a:latin typeface="+mj-lt"/>
              </a:rPr>
              <a:t>Temporary, but only partial, incapacity due to a compensable, work-related injury</a:t>
            </a:r>
          </a:p>
          <a:p>
            <a:pPr lvl="1"/>
            <a:r>
              <a:rPr lang="en-US" dirty="0" smtClean="0">
                <a:latin typeface="+mj-lt"/>
              </a:rPr>
              <a:t>Employee may return to employment at a different job earning a wage that is less than the wage earned at the time of injury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276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Selected Definitions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14525"/>
            <a:ext cx="8229600" cy="44402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u="sng" dirty="0" smtClean="0">
                <a:solidFill>
                  <a:srgbClr val="FFC000"/>
                </a:solidFill>
                <a:latin typeface="+mj-lt"/>
              </a:rPr>
              <a:t>Permanent partial disability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(PPD)</a:t>
            </a:r>
          </a:p>
          <a:p>
            <a:pPr lvl="1"/>
            <a:r>
              <a:rPr lang="en-US" dirty="0" smtClean="0">
                <a:latin typeface="+mj-lt"/>
              </a:rPr>
              <a:t>Permanent loss of, or loss of use of, one or more body part from a compensable, work-related injury or occupational disease</a:t>
            </a:r>
          </a:p>
          <a:p>
            <a:r>
              <a:rPr lang="en-US" i="1" u="sng" dirty="0" smtClean="0">
                <a:solidFill>
                  <a:srgbClr val="FFC000"/>
                </a:solidFill>
                <a:latin typeface="+mj-lt"/>
              </a:rPr>
              <a:t>Permanent total disability</a:t>
            </a:r>
            <a:r>
              <a:rPr lang="en-US" dirty="0" smtClean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(PTD)</a:t>
            </a:r>
          </a:p>
          <a:p>
            <a:pPr lvl="1"/>
            <a:r>
              <a:rPr lang="en-US" dirty="0" smtClean="0">
                <a:latin typeface="+mj-lt"/>
              </a:rPr>
              <a:t>Complete and permanent disability</a:t>
            </a:r>
          </a:p>
          <a:p>
            <a:pPr lvl="1"/>
            <a:r>
              <a:rPr lang="en-US" dirty="0" smtClean="0">
                <a:latin typeface="+mj-lt"/>
              </a:rPr>
              <a:t>Employee not capable of performing any type of substantial and gainful employment</a:t>
            </a:r>
          </a:p>
        </p:txBody>
      </p:sp>
    </p:spTree>
    <p:extLst>
      <p:ext uri="{BB962C8B-B14F-4D97-AF65-F5344CB8AC3E}">
        <p14:creationId xmlns:p14="http://schemas.microsoft.com/office/powerpoint/2010/main" val="378625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Who determines it?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6688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buClr>
                <a:schemeClr val="bg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The State of Ohio </a:t>
            </a:r>
            <a:r>
              <a:rPr lang="en-US" sz="3200" dirty="0" smtClean="0">
                <a:latin typeface="+mj-lt"/>
              </a:rPr>
              <a:t>, Bureau of Workers’ Compensation</a:t>
            </a:r>
          </a:p>
          <a:p>
            <a:pPr marL="457200" lvl="1" indent="-457200">
              <a:buClr>
                <a:schemeClr val="bg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National Council on Compensation Insurance</a:t>
            </a:r>
          </a:p>
          <a:p>
            <a:pPr lvl="1"/>
            <a:r>
              <a:rPr lang="en-US" dirty="0" smtClean="0"/>
              <a:t>39 states except</a:t>
            </a:r>
          </a:p>
          <a:p>
            <a:pPr lvl="2"/>
            <a:r>
              <a:rPr lang="en-US" dirty="0" smtClean="0"/>
              <a:t>4 monopolistic states of ND, OH, WA, and WY</a:t>
            </a:r>
          </a:p>
          <a:p>
            <a:pPr lvl="2"/>
            <a:r>
              <a:rPr lang="en-US" dirty="0" smtClean="0"/>
              <a:t>5 independent states of CA, DE, MI, NJ, and PA</a:t>
            </a:r>
          </a:p>
          <a:p>
            <a:pPr lvl="2"/>
            <a:r>
              <a:rPr lang="en-US" dirty="0" smtClean="0"/>
              <a:t>3 other states MN, NY, and WI only when employers in those states have operations in other states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870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What is it?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318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buClr>
                <a:schemeClr val="bg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Also known as </a:t>
            </a:r>
          </a:p>
          <a:p>
            <a:pPr lvl="1"/>
            <a:r>
              <a:rPr lang="en-US" dirty="0" smtClean="0"/>
              <a:t>EM</a:t>
            </a:r>
          </a:p>
          <a:p>
            <a:pPr lvl="1"/>
            <a:r>
              <a:rPr lang="en-US" dirty="0" smtClean="0"/>
              <a:t>EMR</a:t>
            </a:r>
          </a:p>
          <a:p>
            <a:pPr lvl="1"/>
            <a:r>
              <a:rPr lang="en-US" dirty="0" smtClean="0"/>
              <a:t>X-Mod</a:t>
            </a:r>
          </a:p>
          <a:p>
            <a:pPr lvl="1"/>
            <a:r>
              <a:rPr lang="en-US" dirty="0" smtClean="0"/>
              <a:t>The Mod</a:t>
            </a:r>
          </a:p>
          <a:p>
            <a:pPr lvl="1"/>
            <a:r>
              <a:rPr lang="en-US" dirty="0" smtClean="0"/>
              <a:t>Experience Modifier</a:t>
            </a:r>
          </a:p>
          <a:p>
            <a:pPr lvl="1"/>
            <a:r>
              <a:rPr lang="en-US" dirty="0" smtClean="0"/>
              <a:t>Experience Modification Factor</a:t>
            </a:r>
          </a:p>
        </p:txBody>
      </p:sp>
    </p:spTree>
    <p:extLst>
      <p:ext uri="{BB962C8B-B14F-4D97-AF65-F5344CB8AC3E}">
        <p14:creationId xmlns:p14="http://schemas.microsoft.com/office/powerpoint/2010/main" val="402081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775700" y="6507163"/>
            <a:ext cx="368300" cy="361950"/>
          </a:xfrm>
          <a:prstGeom prst="rect">
            <a:avLst/>
          </a:prstGeom>
          <a:gradFill rotWithShape="1">
            <a:gsLst>
              <a:gs pos="0">
                <a:schemeClr val="tx1">
                  <a:alpha val="22000"/>
                </a:schemeClr>
              </a:gs>
              <a:gs pos="100000">
                <a:schemeClr val="tx1">
                  <a:gamma/>
                  <a:tint val="84706"/>
                  <a:invGamma/>
                  <a:alpha val="94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9400"/>
            <a:ext cx="7772400" cy="68579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r>
              <a:rPr lang="en-US" sz="4800" dirty="0" smtClean="0">
                <a:effectLst>
                  <a:reflection blurRad="6350" stA="55000" endA="300" endPos="45500" dir="5400000" sy="-100000" algn="bl" rotWithShape="0"/>
                </a:effectLst>
              </a:rPr>
              <a:t>Experience Modification Rate</a:t>
            </a:r>
            <a:endParaRPr lang="en-US" sz="48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4200" y="1346200"/>
            <a:ext cx="8375650" cy="66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+mj-lt"/>
              </a:rPr>
              <a:t>What is it?</a:t>
            </a:r>
            <a:endParaRPr lang="en-US" b="1" dirty="0" smtClean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019300"/>
            <a:ext cx="8229600" cy="4318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Comparison of actual losses to expected </a:t>
            </a:r>
            <a:r>
              <a:rPr lang="en-US" dirty="0" smtClean="0"/>
              <a:t>losses</a:t>
            </a:r>
          </a:p>
          <a:p>
            <a:pPr>
              <a:spcBef>
                <a:spcPts val="0"/>
              </a:spcBef>
            </a:pPr>
            <a:r>
              <a:rPr lang="en-US" dirty="0"/>
              <a:t>Uses </a:t>
            </a:r>
            <a:r>
              <a:rPr lang="en-US" dirty="0" smtClean="0"/>
              <a:t>employers’ payrolls, </a:t>
            </a:r>
            <a:r>
              <a:rPr lang="en-US" dirty="0"/>
              <a:t>losses, and specific </a:t>
            </a:r>
            <a:r>
              <a:rPr lang="en-US" dirty="0" smtClean="0"/>
              <a:t>state/industry </a:t>
            </a:r>
            <a:r>
              <a:rPr lang="en-US" dirty="0"/>
              <a:t>rating values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Modifies </a:t>
            </a:r>
            <a:r>
              <a:rPr lang="en-US" dirty="0"/>
              <a:t>workers’ compensation premium </a:t>
            </a:r>
            <a:r>
              <a:rPr lang="en-US" dirty="0" smtClean="0"/>
              <a:t>calculation</a:t>
            </a:r>
          </a:p>
          <a:p>
            <a:pPr>
              <a:spcBef>
                <a:spcPts val="0"/>
              </a:spcBef>
            </a:pPr>
            <a:r>
              <a:rPr lang="en-US" dirty="0"/>
              <a:t>Applies a debit or </a:t>
            </a:r>
            <a:r>
              <a:rPr lang="en-US" dirty="0" smtClean="0"/>
              <a:t>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3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PT template final">
  <a:themeElements>
    <a:clrScheme name="PPT template fin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T template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template fin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 fin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fin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fin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fin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fin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 fin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FAA1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8000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FAA1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8000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orists 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HD:Documents:Microsoft User Data:Outlook Express Temp:BLR_PPT_FinalMa…er March 08.pot</Template>
  <TotalTime>4260</TotalTime>
  <Words>1489</Words>
  <Application>Microsoft Macintosh PowerPoint</Application>
  <PresentationFormat>On-screen Show (4:3)</PresentationFormat>
  <Paragraphs>258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PPT template final</vt:lpstr>
      <vt:lpstr>1_Custom Design</vt:lpstr>
      <vt:lpstr>1_Default Design</vt:lpstr>
      <vt:lpstr>5_Custom Design</vt:lpstr>
      <vt:lpstr>Motorists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Hazard Analysis</dc:title>
  <dc:creator>BLR</dc:creator>
  <cp:lastModifiedBy>Mark Huelskamp</cp:lastModifiedBy>
  <cp:revision>441</cp:revision>
  <cp:lastPrinted>2015-10-15T23:38:26Z</cp:lastPrinted>
  <dcterms:created xsi:type="dcterms:W3CDTF">2008-03-19T15:45:05Z</dcterms:created>
  <dcterms:modified xsi:type="dcterms:W3CDTF">2015-10-19T19:35:01Z</dcterms:modified>
</cp:coreProperties>
</file>